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
      <p:font typeface="Montserrat" charset="1" panose="00000500000000000000"/>
      <p:regular r:id="rId34"/>
    </p:embeddedFont>
    <p:embeddedFont>
      <p:font typeface="Montserrat Bold" charset="1" panose="00000800000000000000"/>
      <p:regular r:id="rId35"/>
    </p:embeddedFont>
    <p:embeddedFont>
      <p:font typeface="Montserrat Italics" charset="1" panose="00000500000000000000"/>
      <p:regular r:id="rId36"/>
    </p:embeddedFont>
    <p:embeddedFont>
      <p:font typeface="Montserrat Bold Italics" charset="1" panose="00000800000000000000"/>
      <p:regular r:id="rId37"/>
    </p:embeddedFont>
    <p:embeddedFont>
      <p:font typeface="Montserrat Thin" charset="1" panose="00000300000000000000"/>
      <p:regular r:id="rId38"/>
    </p:embeddedFont>
    <p:embeddedFont>
      <p:font typeface="Montserrat Thin Italics" charset="1" panose="00000300000000000000"/>
      <p:regular r:id="rId39"/>
    </p:embeddedFont>
    <p:embeddedFont>
      <p:font typeface="Montserrat Extra-Light" charset="1" panose="00000300000000000000"/>
      <p:regular r:id="rId40"/>
    </p:embeddedFont>
    <p:embeddedFont>
      <p:font typeface="Montserrat Extra-Light Italics" charset="1" panose="00000300000000000000"/>
      <p:regular r:id="rId41"/>
    </p:embeddedFont>
    <p:embeddedFont>
      <p:font typeface="Montserrat Light" charset="1" panose="00000400000000000000"/>
      <p:regular r:id="rId42"/>
    </p:embeddedFont>
    <p:embeddedFont>
      <p:font typeface="Montserrat Light Italics" charset="1" panose="00000400000000000000"/>
      <p:regular r:id="rId43"/>
    </p:embeddedFont>
    <p:embeddedFont>
      <p:font typeface="Montserrat Medium" charset="1" panose="00000600000000000000"/>
      <p:regular r:id="rId44"/>
    </p:embeddedFont>
    <p:embeddedFont>
      <p:font typeface="Montserrat Medium Italics" charset="1" panose="00000600000000000000"/>
      <p:regular r:id="rId45"/>
    </p:embeddedFont>
    <p:embeddedFont>
      <p:font typeface="Montserrat Semi-Bold" charset="1" panose="00000700000000000000"/>
      <p:regular r:id="rId46"/>
    </p:embeddedFont>
    <p:embeddedFont>
      <p:font typeface="Montserrat Semi-Bold Italics" charset="1" panose="00000700000000000000"/>
      <p:regular r:id="rId47"/>
    </p:embeddedFont>
    <p:embeddedFont>
      <p:font typeface="Montserrat Ultra-Bold" charset="1" panose="00000900000000000000"/>
      <p:regular r:id="rId48"/>
    </p:embeddedFont>
    <p:embeddedFont>
      <p:font typeface="Montserrat Ultra-Bold Italics" charset="1" panose="00000900000000000000"/>
      <p:regular r:id="rId49"/>
    </p:embeddedFont>
    <p:embeddedFont>
      <p:font typeface="Montserrat Heavy" charset="1" panose="00000A00000000000000"/>
      <p:regular r:id="rId50"/>
    </p:embeddedFont>
    <p:embeddedFont>
      <p:font typeface="Montserrat Heavy Italics" charset="1" panose="00000A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2.png>
</file>

<file path=ppt/media/image3.svg>
</file>

<file path=ppt/media/image4.pn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4.png" Type="http://schemas.openxmlformats.org/officeDocument/2006/relationships/image"/><Relationship Id="rId6" Target="https://www.dewaweb.com/blog/pengertian-website-lengkap/"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4.png" Type="http://schemas.openxmlformats.org/officeDocument/2006/relationships/image"/><Relationship Id="rId5" Target="../media/image7.jpeg" Type="http://schemas.openxmlformats.org/officeDocument/2006/relationships/image"/><Relationship Id="rId6" Target="https://www.dewaweb.com/blog/mengenal-javascript/"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10415" y="603186"/>
            <a:ext cx="1496518" cy="149651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581833" y="-2605779"/>
            <a:ext cx="11353603" cy="1135360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100000"/>
                  </a:srgbClr>
                </a:gs>
                <a:gs pos="100000">
                  <a:srgbClr val="CB6CE6">
                    <a:alpha val="10000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040746" y="1861561"/>
            <a:ext cx="7700008" cy="618226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000000"/>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3500" t="0" r="-3500" b="0"/>
              </a:stretch>
            </a:blipFill>
          </p:spPr>
        </p:sp>
      </p:grpSp>
      <p:grpSp>
        <p:nvGrpSpPr>
          <p:cNvPr name="Group 13" id="13"/>
          <p:cNvGrpSpPr/>
          <p:nvPr/>
        </p:nvGrpSpPr>
        <p:grpSpPr>
          <a:xfrm rot="0">
            <a:off x="10533802" y="6624533"/>
            <a:ext cx="5929254" cy="940811"/>
            <a:chOff x="0" y="0"/>
            <a:chExt cx="1561614" cy="247786"/>
          </a:xfrm>
        </p:grpSpPr>
        <p:sp>
          <p:nvSpPr>
            <p:cNvPr name="Freeform 14" id="14"/>
            <p:cNvSpPr/>
            <p:nvPr/>
          </p:nvSpPr>
          <p:spPr>
            <a:xfrm flipH="false" flipV="false" rot="0">
              <a:off x="0" y="0"/>
              <a:ext cx="1561614" cy="247786"/>
            </a:xfrm>
            <a:custGeom>
              <a:avLst/>
              <a:gdLst/>
              <a:ahLst/>
              <a:cxnLst/>
              <a:rect r="r" b="b" t="t" l="l"/>
              <a:pathLst>
                <a:path h="247786" w="1561614">
                  <a:moveTo>
                    <a:pt x="66102" y="0"/>
                  </a:moveTo>
                  <a:lnTo>
                    <a:pt x="1495512" y="0"/>
                  </a:lnTo>
                  <a:cubicBezTo>
                    <a:pt x="1532020" y="0"/>
                    <a:pt x="1561614" y="29595"/>
                    <a:pt x="1561614" y="66102"/>
                  </a:cubicBezTo>
                  <a:lnTo>
                    <a:pt x="1561614" y="181684"/>
                  </a:lnTo>
                  <a:cubicBezTo>
                    <a:pt x="1561614" y="218191"/>
                    <a:pt x="1532020" y="247786"/>
                    <a:pt x="1495512" y="247786"/>
                  </a:cubicBezTo>
                  <a:lnTo>
                    <a:pt x="66102" y="247786"/>
                  </a:lnTo>
                  <a:cubicBezTo>
                    <a:pt x="29595" y="247786"/>
                    <a:pt x="0" y="218191"/>
                    <a:pt x="0" y="181684"/>
                  </a:cubicBezTo>
                  <a:lnTo>
                    <a:pt x="0" y="66102"/>
                  </a:lnTo>
                  <a:cubicBezTo>
                    <a:pt x="0" y="29595"/>
                    <a:pt x="29595" y="0"/>
                    <a:pt x="66102" y="0"/>
                  </a:cubicBezTo>
                  <a:close/>
                </a:path>
              </a:pathLst>
            </a:custGeom>
            <a:solidFill>
              <a:srgbClr val="000000">
                <a:alpha val="0"/>
              </a:srgbClr>
            </a:solidFill>
            <a:ln w="38100" cap="rnd">
              <a:gradFill>
                <a:gsLst>
                  <a:gs pos="0">
                    <a:srgbClr val="004AAD">
                      <a:alpha val="100000"/>
                    </a:srgbClr>
                  </a:gs>
                  <a:gs pos="100000">
                    <a:srgbClr val="CB6CE6">
                      <a:alpha val="100000"/>
                    </a:srgbClr>
                  </a:gs>
                </a:gsLst>
                <a:lin ang="0"/>
              </a:gradFill>
              <a:prstDash val="solid"/>
              <a:round/>
            </a:ln>
          </p:spPr>
        </p:sp>
        <p:sp>
          <p:nvSpPr>
            <p:cNvPr name="TextBox 15" id="15"/>
            <p:cNvSpPr txBox="true"/>
            <p:nvPr/>
          </p:nvSpPr>
          <p:spPr>
            <a:xfrm>
              <a:off x="0" y="-38100"/>
              <a:ext cx="1561614" cy="285886"/>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0203721" y="3071023"/>
            <a:ext cx="1267494" cy="1267494"/>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7422257" y="8043829"/>
            <a:ext cx="703995" cy="70399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62000"/>
                  </a:srgbClr>
                </a:gs>
                <a:gs pos="100000">
                  <a:srgbClr val="CB6CE6">
                    <a:alpha val="62000"/>
                  </a:srgbClr>
                </a:gs>
              </a:gsLst>
              <a:lin ang="0"/>
            </a:gra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942559" y="1028700"/>
            <a:ext cx="1180518" cy="365961"/>
          </a:xfrm>
          <a:custGeom>
            <a:avLst/>
            <a:gdLst/>
            <a:ahLst/>
            <a:cxnLst/>
            <a:rect r="r" b="b" t="t" l="l"/>
            <a:pathLst>
              <a:path h="365961" w="1180518">
                <a:moveTo>
                  <a:pt x="0" y="0"/>
                </a:moveTo>
                <a:lnTo>
                  <a:pt x="1180519" y="0"/>
                </a:lnTo>
                <a:lnTo>
                  <a:pt x="1180519"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3" id="23"/>
          <p:cNvGrpSpPr/>
          <p:nvPr/>
        </p:nvGrpSpPr>
        <p:grpSpPr>
          <a:xfrm rot="10235882">
            <a:off x="16542682" y="8900647"/>
            <a:ext cx="2711446" cy="271144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100000"/>
                  </a:srgbClr>
                </a:gs>
                <a:gs pos="100000">
                  <a:srgbClr val="CB6CE6">
                    <a:alpha val="100000"/>
                  </a:srgbClr>
                </a:gs>
              </a:gsLst>
              <a:lin ang="0"/>
            </a:gra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4095282" y="8697389"/>
            <a:ext cx="560911" cy="560911"/>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4AAD">
                      <a:alpha val="100000"/>
                    </a:srgbClr>
                  </a:gs>
                  <a:gs pos="100000">
                    <a:srgbClr val="CB6CE6">
                      <a:alpha val="100000"/>
                    </a:srgbClr>
                  </a:gs>
                </a:gsLst>
                <a:lin ang="0"/>
              </a:gradFill>
              <a:prstDash val="solid"/>
              <a:miter/>
            </a:ln>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257728" y="-788067"/>
            <a:ext cx="2550181" cy="2534910"/>
          </a:xfrm>
          <a:custGeom>
            <a:avLst/>
            <a:gdLst/>
            <a:ahLst/>
            <a:cxnLst/>
            <a:rect r="r" b="b" t="t" l="l"/>
            <a:pathLst>
              <a:path h="2534910" w="2550181">
                <a:moveTo>
                  <a:pt x="0" y="0"/>
                </a:moveTo>
                <a:lnTo>
                  <a:pt x="2550181" y="0"/>
                </a:lnTo>
                <a:lnTo>
                  <a:pt x="2550181" y="2534911"/>
                </a:lnTo>
                <a:lnTo>
                  <a:pt x="0" y="2534911"/>
                </a:lnTo>
                <a:lnTo>
                  <a:pt x="0" y="0"/>
                </a:lnTo>
                <a:close/>
              </a:path>
            </a:pathLst>
          </a:custGeom>
          <a:blipFill>
            <a:blip r:embed="rId5"/>
            <a:stretch>
              <a:fillRect l="0" t="0" r="0" b="0"/>
            </a:stretch>
          </a:blipFill>
        </p:spPr>
      </p:sp>
      <p:sp>
        <p:nvSpPr>
          <p:cNvPr name="TextBox 30" id="30"/>
          <p:cNvSpPr txBox="true"/>
          <p:nvPr/>
        </p:nvSpPr>
        <p:spPr>
          <a:xfrm rot="0">
            <a:off x="15781181" y="1110846"/>
            <a:ext cx="1710741" cy="452623"/>
          </a:xfrm>
          <a:prstGeom prst="rect">
            <a:avLst/>
          </a:prstGeom>
        </p:spPr>
        <p:txBody>
          <a:bodyPr anchor="t" rtlCol="false" tIns="0" lIns="0" bIns="0" rIns="0">
            <a:spAutoFit/>
          </a:bodyPr>
          <a:lstStyle/>
          <a:p>
            <a:pPr algn="ctr">
              <a:lnSpc>
                <a:spcPts val="1820"/>
              </a:lnSpc>
              <a:spcBef>
                <a:spcPct val="0"/>
              </a:spcBef>
            </a:pPr>
            <a:r>
              <a:rPr lang="en-US" sz="1300">
                <a:solidFill>
                  <a:srgbClr val="000000"/>
                </a:solidFill>
                <a:latin typeface="Montserrat Bold"/>
              </a:rPr>
              <a:t>TEKNOLOGI INFORMASI</a:t>
            </a:r>
          </a:p>
        </p:txBody>
      </p:sp>
      <p:sp>
        <p:nvSpPr>
          <p:cNvPr name="TextBox 31" id="31"/>
          <p:cNvSpPr txBox="true"/>
          <p:nvPr/>
        </p:nvSpPr>
        <p:spPr>
          <a:xfrm rot="0">
            <a:off x="10533802" y="3341112"/>
            <a:ext cx="7122959" cy="1444118"/>
          </a:xfrm>
          <a:prstGeom prst="rect">
            <a:avLst/>
          </a:prstGeom>
        </p:spPr>
        <p:txBody>
          <a:bodyPr anchor="t" rtlCol="false" tIns="0" lIns="0" bIns="0" rIns="0">
            <a:spAutoFit/>
          </a:bodyPr>
          <a:lstStyle/>
          <a:p>
            <a:pPr>
              <a:lnSpc>
                <a:spcPts val="6784"/>
              </a:lnSpc>
            </a:pPr>
            <a:r>
              <a:rPr lang="en-US" sz="6400">
                <a:solidFill>
                  <a:srgbClr val="000000"/>
                </a:solidFill>
                <a:latin typeface="Poppins Bold"/>
              </a:rPr>
              <a:t> XSS ATTACK</a:t>
            </a:r>
          </a:p>
          <a:p>
            <a:pPr>
              <a:lnSpc>
                <a:spcPts val="4134"/>
              </a:lnSpc>
            </a:pPr>
            <a:r>
              <a:rPr lang="en-US" sz="3900">
                <a:solidFill>
                  <a:srgbClr val="000000"/>
                </a:solidFill>
                <a:latin typeface="Poppins Bold"/>
              </a:rPr>
              <a:t>(CROSS-SITE-SCRIPTING)</a:t>
            </a:r>
          </a:p>
        </p:txBody>
      </p:sp>
      <p:sp>
        <p:nvSpPr>
          <p:cNvPr name="TextBox 32" id="32"/>
          <p:cNvSpPr txBox="true"/>
          <p:nvPr/>
        </p:nvSpPr>
        <p:spPr>
          <a:xfrm rot="0">
            <a:off x="10533802" y="6833000"/>
            <a:ext cx="5805622" cy="447675"/>
          </a:xfrm>
          <a:prstGeom prst="rect">
            <a:avLst/>
          </a:prstGeom>
        </p:spPr>
        <p:txBody>
          <a:bodyPr anchor="t" rtlCol="false" tIns="0" lIns="0" bIns="0" rIns="0">
            <a:spAutoFit/>
          </a:bodyPr>
          <a:lstStyle/>
          <a:p>
            <a:pPr algn="ctr">
              <a:lnSpc>
                <a:spcPts val="3824"/>
              </a:lnSpc>
            </a:pPr>
            <a:r>
              <a:rPr lang="en-US" sz="2499" spc="117">
                <a:solidFill>
                  <a:srgbClr val="000000"/>
                </a:solidFill>
                <a:latin typeface="Montserrat Bold"/>
              </a:rPr>
              <a:t>PEMATERI NS4 -DEV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4AAD">
                <a:alpha val="100000"/>
              </a:srgbClr>
            </a:gs>
            <a:gs pos="100000">
              <a:srgbClr val="CB6CE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2737794" y="1870283"/>
            <a:ext cx="11339010" cy="1133901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100000"/>
                  </a:srgbClr>
                </a:gs>
                <a:gs pos="100000">
                  <a:srgbClr val="CB6CE6">
                    <a:alpha val="100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868433" y="2381771"/>
            <a:ext cx="9994246" cy="9994246"/>
            <a:chOff x="0" y="0"/>
            <a:chExt cx="6350000" cy="6350000"/>
          </a:xfrm>
        </p:grpSpPr>
        <p:sp>
          <p:nvSpPr>
            <p:cNvPr name="Freeform 6" id="6"/>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FFFFFF"/>
            </a:solidFill>
          </p:spPr>
        </p:sp>
        <p:sp>
          <p:nvSpPr>
            <p:cNvPr name="Freeform 7" id="7"/>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2"/>
              <a:stretch>
                <a:fillRect l="-44813" t="0" r="-44813" b="0"/>
              </a:stretch>
            </a:blipFill>
          </p:spPr>
        </p:sp>
      </p:grpSp>
      <p:sp>
        <p:nvSpPr>
          <p:cNvPr name="TextBox 8" id="8"/>
          <p:cNvSpPr txBox="true"/>
          <p:nvPr/>
        </p:nvSpPr>
        <p:spPr>
          <a:xfrm rot="0">
            <a:off x="9669683" y="2012940"/>
            <a:ext cx="7589617" cy="1962785"/>
          </a:xfrm>
          <a:prstGeom prst="rect">
            <a:avLst/>
          </a:prstGeom>
        </p:spPr>
        <p:txBody>
          <a:bodyPr anchor="t" rtlCol="false" tIns="0" lIns="0" bIns="0" rIns="0">
            <a:spAutoFit/>
          </a:bodyPr>
          <a:lstStyle/>
          <a:p>
            <a:pPr>
              <a:lnSpc>
                <a:spcPts val="7419"/>
              </a:lnSpc>
            </a:pPr>
            <a:r>
              <a:rPr lang="en-US" sz="6999">
                <a:solidFill>
                  <a:srgbClr val="000000"/>
                </a:solidFill>
                <a:latin typeface="Poppins Bold"/>
              </a:rPr>
              <a:t>PENGERTIAN XSS ATTACK</a:t>
            </a:r>
          </a:p>
        </p:txBody>
      </p:sp>
      <p:grpSp>
        <p:nvGrpSpPr>
          <p:cNvPr name="Group 9" id="9"/>
          <p:cNvGrpSpPr/>
          <p:nvPr/>
        </p:nvGrpSpPr>
        <p:grpSpPr>
          <a:xfrm rot="0">
            <a:off x="9324928" y="1870283"/>
            <a:ext cx="1267494" cy="126749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942559" y="1028700"/>
            <a:ext cx="1180518" cy="365961"/>
          </a:xfrm>
          <a:custGeom>
            <a:avLst/>
            <a:gdLst/>
            <a:ahLst/>
            <a:cxnLst/>
            <a:rect r="r" b="b" t="t" l="l"/>
            <a:pathLst>
              <a:path h="365961" w="1180518">
                <a:moveTo>
                  <a:pt x="0" y="0"/>
                </a:moveTo>
                <a:lnTo>
                  <a:pt x="1180519" y="0"/>
                </a:lnTo>
                <a:lnTo>
                  <a:pt x="1180519"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3586237" y="9125005"/>
            <a:ext cx="4210149" cy="799555"/>
            <a:chOff x="0" y="0"/>
            <a:chExt cx="1108846" cy="210582"/>
          </a:xfrm>
        </p:grpSpPr>
        <p:sp>
          <p:nvSpPr>
            <p:cNvPr name="Freeform 14" id="14"/>
            <p:cNvSpPr/>
            <p:nvPr/>
          </p:nvSpPr>
          <p:spPr>
            <a:xfrm flipH="false" flipV="false" rot="0">
              <a:off x="0" y="0"/>
              <a:ext cx="1108846" cy="210582"/>
            </a:xfrm>
            <a:custGeom>
              <a:avLst/>
              <a:gdLst/>
              <a:ahLst/>
              <a:cxnLst/>
              <a:rect r="r" b="b" t="t" l="l"/>
              <a:pathLst>
                <a:path h="210582" w="1108846">
                  <a:moveTo>
                    <a:pt x="93782" y="0"/>
                  </a:moveTo>
                  <a:lnTo>
                    <a:pt x="1015063" y="0"/>
                  </a:lnTo>
                  <a:cubicBezTo>
                    <a:pt x="1066858" y="0"/>
                    <a:pt x="1108846" y="41988"/>
                    <a:pt x="1108846" y="93782"/>
                  </a:cubicBezTo>
                  <a:lnTo>
                    <a:pt x="1108846" y="116800"/>
                  </a:lnTo>
                  <a:cubicBezTo>
                    <a:pt x="1108846" y="168595"/>
                    <a:pt x="1066858" y="210582"/>
                    <a:pt x="1015063" y="210582"/>
                  </a:cubicBezTo>
                  <a:lnTo>
                    <a:pt x="93782" y="210582"/>
                  </a:lnTo>
                  <a:cubicBezTo>
                    <a:pt x="41988" y="210582"/>
                    <a:pt x="0" y="168595"/>
                    <a:pt x="0" y="116800"/>
                  </a:cubicBezTo>
                  <a:lnTo>
                    <a:pt x="0" y="93782"/>
                  </a:lnTo>
                  <a:cubicBezTo>
                    <a:pt x="0" y="41988"/>
                    <a:pt x="41988" y="0"/>
                    <a:pt x="93782" y="0"/>
                  </a:cubicBezTo>
                  <a:close/>
                </a:path>
              </a:pathLst>
            </a:custGeom>
            <a:gradFill rotWithShape="true">
              <a:gsLst>
                <a:gs pos="0">
                  <a:srgbClr val="004AAD">
                    <a:alpha val="100000"/>
                  </a:srgbClr>
                </a:gs>
                <a:gs pos="100000">
                  <a:srgbClr val="CB6CE6">
                    <a:alpha val="100000"/>
                  </a:srgbClr>
                </a:gs>
              </a:gsLst>
              <a:lin ang="0"/>
            </a:gradFill>
            <a:ln cap="rnd">
              <a:noFill/>
              <a:prstDash val="solid"/>
              <a:round/>
            </a:ln>
          </p:spPr>
        </p:sp>
        <p:sp>
          <p:nvSpPr>
            <p:cNvPr name="TextBox 15" id="15"/>
            <p:cNvSpPr txBox="true"/>
            <p:nvPr/>
          </p:nvSpPr>
          <p:spPr>
            <a:xfrm>
              <a:off x="0" y="-38100"/>
              <a:ext cx="1108846" cy="248682"/>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0">
            <a:off x="14520072" y="8117527"/>
            <a:ext cx="2550181" cy="2534910"/>
          </a:xfrm>
          <a:custGeom>
            <a:avLst/>
            <a:gdLst/>
            <a:ahLst/>
            <a:cxnLst/>
            <a:rect r="r" b="b" t="t" l="l"/>
            <a:pathLst>
              <a:path h="2534910" w="2550181">
                <a:moveTo>
                  <a:pt x="0" y="0"/>
                </a:moveTo>
                <a:lnTo>
                  <a:pt x="2550181" y="0"/>
                </a:lnTo>
                <a:lnTo>
                  <a:pt x="2550181" y="2534910"/>
                </a:lnTo>
                <a:lnTo>
                  <a:pt x="0" y="2534910"/>
                </a:lnTo>
                <a:lnTo>
                  <a:pt x="0" y="0"/>
                </a:lnTo>
                <a:close/>
              </a:path>
            </a:pathLst>
          </a:custGeom>
          <a:blipFill>
            <a:blip r:embed="rId5"/>
            <a:stretch>
              <a:fillRect l="0" t="0" r="0" b="0"/>
            </a:stretch>
          </a:blipFill>
        </p:spPr>
      </p:sp>
      <p:sp>
        <p:nvSpPr>
          <p:cNvPr name="TextBox 17" id="17"/>
          <p:cNvSpPr txBox="true"/>
          <p:nvPr/>
        </p:nvSpPr>
        <p:spPr>
          <a:xfrm rot="0">
            <a:off x="9669683" y="4353610"/>
            <a:ext cx="7262462" cy="1885949"/>
          </a:xfrm>
          <a:prstGeom prst="rect">
            <a:avLst/>
          </a:prstGeom>
        </p:spPr>
        <p:txBody>
          <a:bodyPr anchor="t" rtlCol="false" tIns="0" lIns="0" bIns="0" rIns="0">
            <a:spAutoFit/>
          </a:bodyPr>
          <a:lstStyle/>
          <a:p>
            <a:pPr>
              <a:lnSpc>
                <a:spcPts val="3000"/>
              </a:lnSpc>
            </a:pPr>
            <a:r>
              <a:rPr lang="en-US" sz="2000">
                <a:solidFill>
                  <a:srgbClr val="FFFFFF"/>
                </a:solidFill>
                <a:latin typeface="Montserrat"/>
              </a:rPr>
              <a:t>XSS adalah eksploitasi keamanan di mana penyerang menempatkan malicious client-end code ke laman web. Serangan ini sudah cukup sering terjadi dalam beberapa tahun terakhir dan kebanyakan serangan ini menyerang </a:t>
            </a:r>
            <a:r>
              <a:rPr lang="en-US" sz="2000" u="sng">
                <a:solidFill>
                  <a:srgbClr val="FFFFFF"/>
                </a:solidFill>
                <a:latin typeface="Montserrat"/>
                <a:hlinkClick r:id="rId6" tooltip="https://www.dewaweb.com/blog/pengertian-website-lengkap/"/>
              </a:rPr>
              <a:t>website</a:t>
            </a:r>
            <a:r>
              <a:rPr lang="en-US" sz="2000">
                <a:solidFill>
                  <a:srgbClr val="FFFFFF"/>
                </a:solidFill>
                <a:latin typeface="Montserrat"/>
              </a:rPr>
              <a:t>-website besar.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4AAD">
                <a:alpha val="100000"/>
              </a:srgbClr>
            </a:gs>
            <a:gs pos="100000">
              <a:srgbClr val="CB6CE6">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304971" y="1479152"/>
            <a:ext cx="6013074" cy="3427268"/>
          </a:xfrm>
          <a:prstGeom prst="rect">
            <a:avLst/>
          </a:prstGeom>
        </p:spPr>
        <p:txBody>
          <a:bodyPr anchor="t" rtlCol="false" tIns="0" lIns="0" bIns="0" rIns="0">
            <a:spAutoFit/>
          </a:bodyPr>
          <a:lstStyle/>
          <a:p>
            <a:pPr>
              <a:lnSpc>
                <a:spcPts val="6627"/>
              </a:lnSpc>
            </a:pPr>
            <a:r>
              <a:rPr lang="en-US" sz="6252">
                <a:solidFill>
                  <a:srgbClr val="000000"/>
                </a:solidFill>
                <a:latin typeface="Poppins Bold"/>
              </a:rPr>
              <a:t>CARA KERJA SERANGAN XSS</a:t>
            </a:r>
          </a:p>
          <a:p>
            <a:pPr>
              <a:lnSpc>
                <a:spcPts val="6627"/>
              </a:lnSpc>
            </a:pPr>
          </a:p>
        </p:txBody>
      </p:sp>
      <p:grpSp>
        <p:nvGrpSpPr>
          <p:cNvPr name="Group 3" id="3"/>
          <p:cNvGrpSpPr/>
          <p:nvPr/>
        </p:nvGrpSpPr>
        <p:grpSpPr>
          <a:xfrm rot="0">
            <a:off x="671224" y="1695023"/>
            <a:ext cx="1267494" cy="126749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8782" y="1010187"/>
            <a:ext cx="1180518" cy="365961"/>
          </a:xfrm>
          <a:custGeom>
            <a:avLst/>
            <a:gdLst/>
            <a:ahLst/>
            <a:cxnLst/>
            <a:rect r="r" b="b" t="t" l="l"/>
            <a:pathLst>
              <a:path h="365961" w="1180518">
                <a:moveTo>
                  <a:pt x="0" y="0"/>
                </a:moveTo>
                <a:lnTo>
                  <a:pt x="1180518" y="0"/>
                </a:lnTo>
                <a:lnTo>
                  <a:pt x="1180518" y="365961"/>
                </a:lnTo>
                <a:lnTo>
                  <a:pt x="0" y="3659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29881" y="-511893"/>
            <a:ext cx="2550181" cy="2534910"/>
          </a:xfrm>
          <a:custGeom>
            <a:avLst/>
            <a:gdLst/>
            <a:ahLst/>
            <a:cxnLst/>
            <a:rect r="r" b="b" t="t" l="l"/>
            <a:pathLst>
              <a:path h="2534910" w="2550181">
                <a:moveTo>
                  <a:pt x="0" y="0"/>
                </a:moveTo>
                <a:lnTo>
                  <a:pt x="2550181" y="0"/>
                </a:lnTo>
                <a:lnTo>
                  <a:pt x="2550181" y="2534911"/>
                </a:lnTo>
                <a:lnTo>
                  <a:pt x="0" y="2534911"/>
                </a:lnTo>
                <a:lnTo>
                  <a:pt x="0" y="0"/>
                </a:lnTo>
                <a:close/>
              </a:path>
            </a:pathLst>
          </a:custGeom>
          <a:blipFill>
            <a:blip r:embed="rId4"/>
            <a:stretch>
              <a:fillRect l="0" t="0" r="0" b="0"/>
            </a:stretch>
          </a:blipFill>
        </p:spPr>
      </p:sp>
      <p:sp>
        <p:nvSpPr>
          <p:cNvPr name="Freeform 8" id="8"/>
          <p:cNvSpPr/>
          <p:nvPr/>
        </p:nvSpPr>
        <p:spPr>
          <a:xfrm flipH="false" flipV="false" rot="0">
            <a:off x="8089128" y="3183261"/>
            <a:ext cx="9765065" cy="5490137"/>
          </a:xfrm>
          <a:custGeom>
            <a:avLst/>
            <a:gdLst/>
            <a:ahLst/>
            <a:cxnLst/>
            <a:rect r="r" b="b" t="t" l="l"/>
            <a:pathLst>
              <a:path h="5490137" w="9765065">
                <a:moveTo>
                  <a:pt x="0" y="0"/>
                </a:moveTo>
                <a:lnTo>
                  <a:pt x="9765065" y="0"/>
                </a:lnTo>
                <a:lnTo>
                  <a:pt x="9765065" y="5490137"/>
                </a:lnTo>
                <a:lnTo>
                  <a:pt x="0" y="5490137"/>
                </a:lnTo>
                <a:lnTo>
                  <a:pt x="0" y="0"/>
                </a:lnTo>
                <a:close/>
              </a:path>
            </a:pathLst>
          </a:custGeom>
          <a:blipFill>
            <a:blip r:embed="rId5"/>
            <a:stretch>
              <a:fillRect l="0" t="0" r="0" b="0"/>
            </a:stretch>
          </a:blipFill>
        </p:spPr>
      </p:sp>
      <p:sp>
        <p:nvSpPr>
          <p:cNvPr name="TextBox 9" id="9"/>
          <p:cNvSpPr txBox="true"/>
          <p:nvPr/>
        </p:nvSpPr>
        <p:spPr>
          <a:xfrm rot="0">
            <a:off x="817382" y="4503441"/>
            <a:ext cx="6203433" cy="5131748"/>
          </a:xfrm>
          <a:prstGeom prst="rect">
            <a:avLst/>
          </a:prstGeom>
        </p:spPr>
        <p:txBody>
          <a:bodyPr anchor="t" rtlCol="false" tIns="0" lIns="0" bIns="0" rIns="0">
            <a:spAutoFit/>
          </a:bodyPr>
          <a:lstStyle/>
          <a:p>
            <a:pPr>
              <a:lnSpc>
                <a:spcPts val="2712"/>
              </a:lnSpc>
            </a:pPr>
            <a:r>
              <a:rPr lang="en-US" sz="1808">
                <a:solidFill>
                  <a:srgbClr val="FFFFFF"/>
                </a:solidFill>
                <a:latin typeface="Montserrat"/>
              </a:rPr>
              <a:t>Secara sederhana, XSS bekerja dengan mengeksekusi skrip berbahaya di browser korban dengan cara memasukkan kode berbahaya ke halaman web atau web aplikasi yang sah. Umumnya serangan ini dilakukan menggunakan </a:t>
            </a:r>
            <a:r>
              <a:rPr lang="en-US" sz="1808" u="sng">
                <a:solidFill>
                  <a:srgbClr val="FFFFFF"/>
                </a:solidFill>
                <a:latin typeface="Montserrat"/>
                <a:hlinkClick r:id="rId6" tooltip="https://www.dewaweb.com/blog/mengenal-javascript/"/>
              </a:rPr>
              <a:t>JavaScript</a:t>
            </a:r>
            <a:r>
              <a:rPr lang="en-US" sz="1808">
                <a:solidFill>
                  <a:srgbClr val="FFFFFF"/>
                </a:solidFill>
                <a:latin typeface="Montserrat"/>
              </a:rPr>
              <a:t>, VBScript, ActiveX, Flash, dan bahasa sisi klien lainnya.</a:t>
            </a:r>
          </a:p>
          <a:p>
            <a:pPr>
              <a:lnSpc>
                <a:spcPts val="2712"/>
              </a:lnSpc>
            </a:pPr>
          </a:p>
          <a:p>
            <a:pPr>
              <a:lnSpc>
                <a:spcPts val="2712"/>
              </a:lnSpc>
            </a:pPr>
          </a:p>
          <a:p>
            <a:pPr>
              <a:lnSpc>
                <a:spcPts val="2712"/>
              </a:lnSpc>
            </a:pPr>
            <a:r>
              <a:rPr lang="en-US" sz="1808">
                <a:solidFill>
                  <a:srgbClr val="FFFFFF"/>
                </a:solidFill>
                <a:latin typeface="Montserrat"/>
              </a:rPr>
              <a:t>Nantinya, penyerang akan menghubungi para korban melalui forum, kolom komentar, hingga message boards dengan mengunggah link untuk membuat skrip yang berbahaya. Ketika korban mengklik link tersebut, skrip mulai menyerang dan menyamar sebagai si korban.</a:t>
            </a:r>
          </a:p>
          <a:p>
            <a:pPr>
              <a:lnSpc>
                <a:spcPts val="271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4AAD">
                <a:alpha val="100000"/>
              </a:srgbClr>
            </a:gs>
            <a:gs pos="100000">
              <a:srgbClr val="CB6CE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152309" y="5965425"/>
            <a:ext cx="4998768" cy="2853478"/>
            <a:chOff x="0" y="0"/>
            <a:chExt cx="1316548" cy="751533"/>
          </a:xfrm>
        </p:grpSpPr>
        <p:sp>
          <p:nvSpPr>
            <p:cNvPr name="Freeform 3" id="3"/>
            <p:cNvSpPr/>
            <p:nvPr/>
          </p:nvSpPr>
          <p:spPr>
            <a:xfrm flipH="false" flipV="false" rot="0">
              <a:off x="0" y="0"/>
              <a:ext cx="1316548" cy="751533"/>
            </a:xfrm>
            <a:custGeom>
              <a:avLst/>
              <a:gdLst/>
              <a:ahLst/>
              <a:cxnLst/>
              <a:rect r="r" b="b" t="t" l="l"/>
              <a:pathLst>
                <a:path h="751533" w="1316548">
                  <a:moveTo>
                    <a:pt x="78406" y="0"/>
                  </a:moveTo>
                  <a:lnTo>
                    <a:pt x="1238142" y="0"/>
                  </a:lnTo>
                  <a:cubicBezTo>
                    <a:pt x="1281444" y="0"/>
                    <a:pt x="1316548" y="35104"/>
                    <a:pt x="1316548" y="78406"/>
                  </a:cubicBezTo>
                  <a:lnTo>
                    <a:pt x="1316548" y="673127"/>
                  </a:lnTo>
                  <a:cubicBezTo>
                    <a:pt x="1316548" y="716430"/>
                    <a:pt x="1281444" y="751533"/>
                    <a:pt x="1238142" y="751533"/>
                  </a:cubicBezTo>
                  <a:lnTo>
                    <a:pt x="78406" y="751533"/>
                  </a:lnTo>
                  <a:cubicBezTo>
                    <a:pt x="57612" y="751533"/>
                    <a:pt x="37669" y="743273"/>
                    <a:pt x="22965" y="728569"/>
                  </a:cubicBezTo>
                  <a:cubicBezTo>
                    <a:pt x="8261" y="713865"/>
                    <a:pt x="0" y="693922"/>
                    <a:pt x="0" y="673127"/>
                  </a:cubicBezTo>
                  <a:lnTo>
                    <a:pt x="0" y="78406"/>
                  </a:lnTo>
                  <a:cubicBezTo>
                    <a:pt x="0" y="35104"/>
                    <a:pt x="35104" y="0"/>
                    <a:pt x="78406" y="0"/>
                  </a:cubicBezTo>
                  <a:close/>
                </a:path>
              </a:pathLst>
            </a:custGeom>
            <a:solidFill>
              <a:srgbClr val="D9D9D9">
                <a:alpha val="69804"/>
              </a:srgbClr>
            </a:solidFill>
          </p:spPr>
        </p:sp>
        <p:sp>
          <p:nvSpPr>
            <p:cNvPr name="TextBox 4" id="4"/>
            <p:cNvSpPr txBox="true"/>
            <p:nvPr/>
          </p:nvSpPr>
          <p:spPr>
            <a:xfrm>
              <a:off x="0" y="-38100"/>
              <a:ext cx="1316548" cy="789633"/>
            </a:xfrm>
            <a:prstGeom prst="rect">
              <a:avLst/>
            </a:prstGeom>
          </p:spPr>
          <p:txBody>
            <a:bodyPr anchor="ctr" rtlCol="false" tIns="50800" lIns="50800" bIns="50800" rIns="50800"/>
            <a:lstStyle/>
            <a:p>
              <a:pPr algn="ctr">
                <a:lnSpc>
                  <a:spcPts val="2213"/>
                </a:lnSpc>
              </a:pPr>
            </a:p>
          </p:txBody>
        </p:sp>
      </p:grpSp>
      <p:grpSp>
        <p:nvGrpSpPr>
          <p:cNvPr name="Group 5" id="5"/>
          <p:cNvGrpSpPr/>
          <p:nvPr/>
        </p:nvGrpSpPr>
        <p:grpSpPr>
          <a:xfrm rot="0">
            <a:off x="10450780" y="5667488"/>
            <a:ext cx="4998768" cy="2853478"/>
            <a:chOff x="0" y="0"/>
            <a:chExt cx="1316548" cy="751533"/>
          </a:xfrm>
        </p:grpSpPr>
        <p:sp>
          <p:nvSpPr>
            <p:cNvPr name="Freeform 6" id="6"/>
            <p:cNvSpPr/>
            <p:nvPr/>
          </p:nvSpPr>
          <p:spPr>
            <a:xfrm flipH="false" flipV="false" rot="0">
              <a:off x="0" y="0"/>
              <a:ext cx="1316548" cy="751533"/>
            </a:xfrm>
            <a:custGeom>
              <a:avLst/>
              <a:gdLst/>
              <a:ahLst/>
              <a:cxnLst/>
              <a:rect r="r" b="b" t="t" l="l"/>
              <a:pathLst>
                <a:path h="751533" w="1316548">
                  <a:moveTo>
                    <a:pt x="78987" y="0"/>
                  </a:moveTo>
                  <a:lnTo>
                    <a:pt x="1237561" y="0"/>
                  </a:lnTo>
                  <a:cubicBezTo>
                    <a:pt x="1258509" y="0"/>
                    <a:pt x="1278600" y="8322"/>
                    <a:pt x="1293413" y="23135"/>
                  </a:cubicBezTo>
                  <a:cubicBezTo>
                    <a:pt x="1308226" y="37948"/>
                    <a:pt x="1316548" y="58038"/>
                    <a:pt x="1316548" y="78987"/>
                  </a:cubicBezTo>
                  <a:lnTo>
                    <a:pt x="1316548" y="672546"/>
                  </a:lnTo>
                  <a:cubicBezTo>
                    <a:pt x="1316548" y="716170"/>
                    <a:pt x="1281184" y="751533"/>
                    <a:pt x="1237561" y="751533"/>
                  </a:cubicBezTo>
                  <a:lnTo>
                    <a:pt x="78987" y="751533"/>
                  </a:lnTo>
                  <a:cubicBezTo>
                    <a:pt x="58038" y="751533"/>
                    <a:pt x="37948" y="743212"/>
                    <a:pt x="23135" y="728399"/>
                  </a:cubicBezTo>
                  <a:cubicBezTo>
                    <a:pt x="8322" y="713586"/>
                    <a:pt x="0" y="693495"/>
                    <a:pt x="0" y="672546"/>
                  </a:cubicBezTo>
                  <a:lnTo>
                    <a:pt x="0" y="78987"/>
                  </a:lnTo>
                  <a:cubicBezTo>
                    <a:pt x="0" y="58038"/>
                    <a:pt x="8322" y="37948"/>
                    <a:pt x="23135" y="23135"/>
                  </a:cubicBezTo>
                  <a:cubicBezTo>
                    <a:pt x="37948" y="8322"/>
                    <a:pt x="58038" y="0"/>
                    <a:pt x="78987" y="0"/>
                  </a:cubicBezTo>
                  <a:close/>
                </a:path>
              </a:pathLst>
            </a:custGeom>
            <a:gradFill rotWithShape="true">
              <a:gsLst>
                <a:gs pos="0">
                  <a:srgbClr val="004AAD">
                    <a:alpha val="100000"/>
                  </a:srgbClr>
                </a:gs>
                <a:gs pos="100000">
                  <a:srgbClr val="CB6CE6">
                    <a:alpha val="100000"/>
                  </a:srgbClr>
                </a:gs>
              </a:gsLst>
              <a:lin ang="0"/>
            </a:gradFill>
          </p:spPr>
        </p:sp>
        <p:sp>
          <p:nvSpPr>
            <p:cNvPr name="TextBox 7" id="7"/>
            <p:cNvSpPr txBox="true"/>
            <p:nvPr/>
          </p:nvSpPr>
          <p:spPr>
            <a:xfrm>
              <a:off x="0" y="-38100"/>
              <a:ext cx="1316548" cy="789633"/>
            </a:xfrm>
            <a:prstGeom prst="rect">
              <a:avLst/>
            </a:prstGeom>
          </p:spPr>
          <p:txBody>
            <a:bodyPr anchor="ctr" rtlCol="false" tIns="50800" lIns="50800" bIns="50800" rIns="50800"/>
            <a:lstStyle/>
            <a:p>
              <a:pPr algn="ctr">
                <a:lnSpc>
                  <a:spcPts val="2213"/>
                </a:lnSpc>
              </a:pPr>
            </a:p>
          </p:txBody>
        </p:sp>
      </p:grpSp>
      <p:sp>
        <p:nvSpPr>
          <p:cNvPr name="TextBox 8" id="8"/>
          <p:cNvSpPr txBox="true"/>
          <p:nvPr/>
        </p:nvSpPr>
        <p:spPr>
          <a:xfrm rot="0">
            <a:off x="2269470" y="2079526"/>
            <a:ext cx="13180078" cy="1962785"/>
          </a:xfrm>
          <a:prstGeom prst="rect">
            <a:avLst/>
          </a:prstGeom>
        </p:spPr>
        <p:txBody>
          <a:bodyPr anchor="t" rtlCol="false" tIns="0" lIns="0" bIns="0" rIns="0">
            <a:spAutoFit/>
          </a:bodyPr>
          <a:lstStyle/>
          <a:p>
            <a:pPr algn="ctr">
              <a:lnSpc>
                <a:spcPts val="7419"/>
              </a:lnSpc>
            </a:pPr>
            <a:r>
              <a:rPr lang="en-US" sz="6999">
                <a:solidFill>
                  <a:srgbClr val="000000"/>
                </a:solidFill>
                <a:latin typeface="Poppins Bold"/>
              </a:rPr>
              <a:t>JENIS-JENIS SERANGAN XSS</a:t>
            </a:r>
          </a:p>
          <a:p>
            <a:pPr algn="ctr">
              <a:lnSpc>
                <a:spcPts val="7419"/>
              </a:lnSpc>
            </a:pPr>
          </a:p>
        </p:txBody>
      </p:sp>
      <p:sp>
        <p:nvSpPr>
          <p:cNvPr name="Freeform 9" id="9"/>
          <p:cNvSpPr/>
          <p:nvPr/>
        </p:nvSpPr>
        <p:spPr>
          <a:xfrm flipH="false" flipV="false" rot="0">
            <a:off x="942559" y="1028700"/>
            <a:ext cx="1180518" cy="365961"/>
          </a:xfrm>
          <a:custGeom>
            <a:avLst/>
            <a:gdLst/>
            <a:ahLst/>
            <a:cxnLst/>
            <a:rect r="r" b="b" t="t" l="l"/>
            <a:pathLst>
              <a:path h="365961" w="1180518">
                <a:moveTo>
                  <a:pt x="0" y="0"/>
                </a:moveTo>
                <a:lnTo>
                  <a:pt x="1180519" y="0"/>
                </a:lnTo>
                <a:lnTo>
                  <a:pt x="1180519" y="365961"/>
                </a:lnTo>
                <a:lnTo>
                  <a:pt x="0" y="3659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772707" y="3805182"/>
            <a:ext cx="14173603" cy="742949"/>
          </a:xfrm>
          <a:prstGeom prst="rect">
            <a:avLst/>
          </a:prstGeom>
        </p:spPr>
        <p:txBody>
          <a:bodyPr anchor="t" rtlCol="false" tIns="0" lIns="0" bIns="0" rIns="0">
            <a:spAutoFit/>
          </a:bodyPr>
          <a:lstStyle/>
          <a:p>
            <a:pPr algn="ctr">
              <a:lnSpc>
                <a:spcPts val="3000"/>
              </a:lnSpc>
            </a:pPr>
            <a:r>
              <a:rPr lang="en-US" sz="2000">
                <a:solidFill>
                  <a:srgbClr val="FFFFFF"/>
                </a:solidFill>
                <a:latin typeface="Montserrat"/>
              </a:rPr>
              <a:t>Dalam penerapannya, ada berbagai macam jenis-jenis serangan XSS, mulai dari persistent, non-persistent, hingga dom-based XSS. Untuk lebih jelas, berikut pengertian dari masing-masing jenis serangan XSS, yaitu:</a:t>
            </a:r>
          </a:p>
        </p:txBody>
      </p:sp>
      <p:sp>
        <p:nvSpPr>
          <p:cNvPr name="TextBox 11" id="11"/>
          <p:cNvSpPr txBox="true"/>
          <p:nvPr/>
        </p:nvSpPr>
        <p:spPr>
          <a:xfrm rot="0">
            <a:off x="1388257" y="7165382"/>
            <a:ext cx="4471380" cy="1220388"/>
          </a:xfrm>
          <a:prstGeom prst="rect">
            <a:avLst/>
          </a:prstGeom>
        </p:spPr>
        <p:txBody>
          <a:bodyPr anchor="t" rtlCol="false" tIns="0" lIns="0" bIns="0" rIns="0">
            <a:spAutoFit/>
          </a:bodyPr>
          <a:lstStyle/>
          <a:p>
            <a:pPr algn="ctr">
              <a:lnSpc>
                <a:spcPts val="1939"/>
              </a:lnSpc>
            </a:pPr>
            <a:r>
              <a:rPr lang="en-US" sz="1292">
                <a:solidFill>
                  <a:srgbClr val="000000"/>
                </a:solidFill>
                <a:latin typeface="Montserrat"/>
              </a:rPr>
              <a:t>Persistent XSS (Stored) adalah jenis yang paling merusak dari segala jenis XSS yang lainnya. Dalam persistent XSS, skrip tersebut akan disimpan secara permanen di server target, seperti database, forum pesan, dan lain sebagainya.</a:t>
            </a:r>
          </a:p>
        </p:txBody>
      </p:sp>
      <p:sp>
        <p:nvSpPr>
          <p:cNvPr name="TextBox 12" id="12"/>
          <p:cNvSpPr txBox="true"/>
          <p:nvPr/>
        </p:nvSpPr>
        <p:spPr>
          <a:xfrm rot="0">
            <a:off x="2269470" y="6235128"/>
            <a:ext cx="2708955" cy="870846"/>
          </a:xfrm>
          <a:prstGeom prst="rect">
            <a:avLst/>
          </a:prstGeom>
        </p:spPr>
        <p:txBody>
          <a:bodyPr anchor="t" rtlCol="false" tIns="0" lIns="0" bIns="0" rIns="0">
            <a:spAutoFit/>
          </a:bodyPr>
          <a:lstStyle/>
          <a:p>
            <a:pPr algn="ctr">
              <a:lnSpc>
                <a:spcPts val="2365"/>
              </a:lnSpc>
            </a:pPr>
            <a:r>
              <a:rPr lang="en-US" sz="1689">
                <a:solidFill>
                  <a:srgbClr val="000000"/>
                </a:solidFill>
                <a:latin typeface="Montserrat Bold"/>
              </a:rPr>
              <a:t>PERSISTENT XSS ATAU STORED XSS</a:t>
            </a:r>
          </a:p>
          <a:p>
            <a:pPr algn="ctr">
              <a:lnSpc>
                <a:spcPts val="2365"/>
              </a:lnSpc>
            </a:pPr>
          </a:p>
        </p:txBody>
      </p:sp>
      <p:sp>
        <p:nvSpPr>
          <p:cNvPr name="TextBox 13" id="13"/>
          <p:cNvSpPr txBox="true"/>
          <p:nvPr/>
        </p:nvSpPr>
        <p:spPr>
          <a:xfrm rot="0">
            <a:off x="11019468" y="6747850"/>
            <a:ext cx="3861392" cy="1241003"/>
          </a:xfrm>
          <a:prstGeom prst="rect">
            <a:avLst/>
          </a:prstGeom>
        </p:spPr>
        <p:txBody>
          <a:bodyPr anchor="t" rtlCol="false" tIns="0" lIns="0" bIns="0" rIns="0">
            <a:spAutoFit/>
          </a:bodyPr>
          <a:lstStyle/>
          <a:p>
            <a:pPr algn="ctr">
              <a:lnSpc>
                <a:spcPts val="2472"/>
              </a:lnSpc>
            </a:pPr>
            <a:r>
              <a:rPr lang="en-US" sz="1648">
                <a:solidFill>
                  <a:srgbClr val="FFFFFF"/>
                </a:solidFill>
                <a:latin typeface="Montserrat"/>
              </a:rPr>
              <a:t>Non-persistent XSS adalah serangan yang bekerja dengan menyisipkan code di url. Berikut langkah-langkah serangan non-persistent XSS</a:t>
            </a:r>
          </a:p>
        </p:txBody>
      </p:sp>
      <p:sp>
        <p:nvSpPr>
          <p:cNvPr name="TextBox 14" id="14"/>
          <p:cNvSpPr txBox="true"/>
          <p:nvPr/>
        </p:nvSpPr>
        <p:spPr>
          <a:xfrm rot="0">
            <a:off x="11085088" y="5871535"/>
            <a:ext cx="3284960" cy="1234440"/>
          </a:xfrm>
          <a:prstGeom prst="rect">
            <a:avLst/>
          </a:prstGeom>
        </p:spPr>
        <p:txBody>
          <a:bodyPr anchor="t" rtlCol="false" tIns="0" lIns="0" bIns="0" rIns="0">
            <a:spAutoFit/>
          </a:bodyPr>
          <a:lstStyle/>
          <a:p>
            <a:pPr algn="ctr">
              <a:lnSpc>
                <a:spcPts val="3359"/>
              </a:lnSpc>
            </a:pPr>
            <a:r>
              <a:rPr lang="en-US" sz="2400">
                <a:solidFill>
                  <a:srgbClr val="FFFFFF"/>
                </a:solidFill>
                <a:latin typeface="Montserrat Bold"/>
              </a:rPr>
              <a:t>NON-PERSISTENT XSS</a:t>
            </a:r>
          </a:p>
          <a:p>
            <a:pPr algn="ctr">
              <a:lnSpc>
                <a:spcPts val="3359"/>
              </a:lnSpc>
            </a:pPr>
          </a:p>
        </p:txBody>
      </p:sp>
      <p:grpSp>
        <p:nvGrpSpPr>
          <p:cNvPr name="Group 15" id="15"/>
          <p:cNvGrpSpPr/>
          <p:nvPr/>
        </p:nvGrpSpPr>
        <p:grpSpPr>
          <a:xfrm rot="0">
            <a:off x="3871854" y="1928088"/>
            <a:ext cx="1267494" cy="126749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15737819" y="-606823"/>
            <a:ext cx="2550181" cy="2534910"/>
          </a:xfrm>
          <a:custGeom>
            <a:avLst/>
            <a:gdLst/>
            <a:ahLst/>
            <a:cxnLst/>
            <a:rect r="r" b="b" t="t" l="l"/>
            <a:pathLst>
              <a:path h="2534910" w="2550181">
                <a:moveTo>
                  <a:pt x="0" y="0"/>
                </a:moveTo>
                <a:lnTo>
                  <a:pt x="2550181" y="0"/>
                </a:lnTo>
                <a:lnTo>
                  <a:pt x="2550181" y="2534911"/>
                </a:lnTo>
                <a:lnTo>
                  <a:pt x="0" y="2534911"/>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4AAD">
                <a:alpha val="100000"/>
              </a:srgbClr>
            </a:gs>
            <a:gs pos="100000">
              <a:srgbClr val="CB6CE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3990753" y="-231347"/>
            <a:ext cx="10749694" cy="1074969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028700" y="1500675"/>
            <a:ext cx="7691817" cy="7661771"/>
            <a:chOff x="0" y="0"/>
            <a:chExt cx="6502400" cy="6477000"/>
          </a:xfrm>
        </p:grpSpPr>
        <p:sp>
          <p:nvSpPr>
            <p:cNvPr name="Freeform 6" id="6"/>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2"/>
              <a:stretch>
                <a:fillRect l="-24607" t="0" r="-24607" b="0"/>
              </a:stretch>
            </a:blipFill>
          </p:spPr>
        </p:sp>
        <p:sp>
          <p:nvSpPr>
            <p:cNvPr name="Freeform 7" id="7"/>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FFFFF"/>
            </a:solidFill>
          </p:spPr>
        </p:sp>
      </p:grpSp>
      <p:sp>
        <p:nvSpPr>
          <p:cNvPr name="TextBox 8" id="8"/>
          <p:cNvSpPr txBox="true"/>
          <p:nvPr/>
        </p:nvSpPr>
        <p:spPr>
          <a:xfrm rot="0">
            <a:off x="9425697" y="2418743"/>
            <a:ext cx="7770545" cy="2896235"/>
          </a:xfrm>
          <a:prstGeom prst="rect">
            <a:avLst/>
          </a:prstGeom>
        </p:spPr>
        <p:txBody>
          <a:bodyPr anchor="t" rtlCol="false" tIns="0" lIns="0" bIns="0" rIns="0">
            <a:spAutoFit/>
          </a:bodyPr>
          <a:lstStyle/>
          <a:p>
            <a:pPr>
              <a:lnSpc>
                <a:spcPts val="7419"/>
              </a:lnSpc>
            </a:pPr>
            <a:r>
              <a:rPr lang="en-US" sz="6999">
                <a:solidFill>
                  <a:srgbClr val="000000"/>
                </a:solidFill>
                <a:latin typeface="Poppins Bold"/>
              </a:rPr>
              <a:t>CARA MENCEGAH XSS</a:t>
            </a:r>
          </a:p>
          <a:p>
            <a:pPr>
              <a:lnSpc>
                <a:spcPts val="7419"/>
              </a:lnSpc>
            </a:pPr>
          </a:p>
        </p:txBody>
      </p:sp>
      <p:grpSp>
        <p:nvGrpSpPr>
          <p:cNvPr name="Group 9" id="9"/>
          <p:cNvGrpSpPr/>
          <p:nvPr/>
        </p:nvGrpSpPr>
        <p:grpSpPr>
          <a:xfrm rot="0">
            <a:off x="9040016" y="2276086"/>
            <a:ext cx="1267494" cy="126749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1028700" y="1028700"/>
            <a:ext cx="1180518" cy="365961"/>
          </a:xfrm>
          <a:custGeom>
            <a:avLst/>
            <a:gdLst/>
            <a:ahLst/>
            <a:cxnLst/>
            <a:rect r="r" b="b" t="t" l="l"/>
            <a:pathLst>
              <a:path h="365961" w="1180518">
                <a:moveTo>
                  <a:pt x="0" y="0"/>
                </a:moveTo>
                <a:lnTo>
                  <a:pt x="1180518" y="0"/>
                </a:lnTo>
                <a:lnTo>
                  <a:pt x="1180518"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9535501" y="4958591"/>
            <a:ext cx="940601" cy="906804"/>
            <a:chOff x="0" y="0"/>
            <a:chExt cx="513982" cy="495514"/>
          </a:xfrm>
        </p:grpSpPr>
        <p:sp>
          <p:nvSpPr>
            <p:cNvPr name="Freeform 14" id="14"/>
            <p:cNvSpPr/>
            <p:nvPr/>
          </p:nvSpPr>
          <p:spPr>
            <a:xfrm flipH="false" flipV="false" rot="0">
              <a:off x="0" y="0"/>
              <a:ext cx="513982" cy="495514"/>
            </a:xfrm>
            <a:custGeom>
              <a:avLst/>
              <a:gdLst/>
              <a:ahLst/>
              <a:cxnLst/>
              <a:rect r="r" b="b" t="t" l="l"/>
              <a:pathLst>
                <a:path h="495514" w="513982">
                  <a:moveTo>
                    <a:pt x="172847" y="0"/>
                  </a:moveTo>
                  <a:lnTo>
                    <a:pt x="341135" y="0"/>
                  </a:lnTo>
                  <a:cubicBezTo>
                    <a:pt x="436596" y="0"/>
                    <a:pt x="513982" y="77386"/>
                    <a:pt x="513982" y="172847"/>
                  </a:cubicBezTo>
                  <a:lnTo>
                    <a:pt x="513982" y="322667"/>
                  </a:lnTo>
                  <a:cubicBezTo>
                    <a:pt x="513982" y="418128"/>
                    <a:pt x="436596" y="495514"/>
                    <a:pt x="341135" y="495514"/>
                  </a:cubicBezTo>
                  <a:lnTo>
                    <a:pt x="172847" y="495514"/>
                  </a:lnTo>
                  <a:cubicBezTo>
                    <a:pt x="77386" y="495514"/>
                    <a:pt x="0" y="418128"/>
                    <a:pt x="0" y="322667"/>
                  </a:cubicBezTo>
                  <a:lnTo>
                    <a:pt x="0" y="172847"/>
                  </a:lnTo>
                  <a:cubicBezTo>
                    <a:pt x="0" y="77386"/>
                    <a:pt x="77386" y="0"/>
                    <a:pt x="172847" y="0"/>
                  </a:cubicBezTo>
                  <a:close/>
                </a:path>
              </a:pathLst>
            </a:custGeom>
            <a:solidFill>
              <a:srgbClr val="8C52FF"/>
            </a:solidFill>
            <a:ln cap="rnd">
              <a:noFill/>
              <a:prstDash val="solid"/>
              <a:round/>
            </a:ln>
          </p:spPr>
        </p:sp>
        <p:sp>
          <p:nvSpPr>
            <p:cNvPr name="TextBox 15" id="15"/>
            <p:cNvSpPr txBox="true"/>
            <p:nvPr/>
          </p:nvSpPr>
          <p:spPr>
            <a:xfrm>
              <a:off x="0" y="0"/>
              <a:ext cx="513982" cy="495514"/>
            </a:xfrm>
            <a:prstGeom prst="rect">
              <a:avLst/>
            </a:prstGeom>
          </p:spPr>
          <p:txBody>
            <a:bodyPr anchor="ctr" rtlCol="false" tIns="50800" lIns="50800" bIns="50800" rIns="50800"/>
            <a:lstStyle/>
            <a:p>
              <a:pPr algn="ctr">
                <a:lnSpc>
                  <a:spcPts val="2160"/>
                </a:lnSpc>
              </a:pPr>
            </a:p>
          </p:txBody>
        </p:sp>
      </p:grpSp>
      <p:grpSp>
        <p:nvGrpSpPr>
          <p:cNvPr name="Group 16" id="16"/>
          <p:cNvGrpSpPr/>
          <p:nvPr/>
        </p:nvGrpSpPr>
        <p:grpSpPr>
          <a:xfrm rot="0">
            <a:off x="9535501" y="6425440"/>
            <a:ext cx="940601" cy="906804"/>
            <a:chOff x="0" y="0"/>
            <a:chExt cx="513982" cy="495514"/>
          </a:xfrm>
        </p:grpSpPr>
        <p:sp>
          <p:nvSpPr>
            <p:cNvPr name="Freeform 17" id="17"/>
            <p:cNvSpPr/>
            <p:nvPr/>
          </p:nvSpPr>
          <p:spPr>
            <a:xfrm flipH="false" flipV="false" rot="0">
              <a:off x="0" y="0"/>
              <a:ext cx="513982" cy="495514"/>
            </a:xfrm>
            <a:custGeom>
              <a:avLst/>
              <a:gdLst/>
              <a:ahLst/>
              <a:cxnLst/>
              <a:rect r="r" b="b" t="t" l="l"/>
              <a:pathLst>
                <a:path h="495514" w="513982">
                  <a:moveTo>
                    <a:pt x="172847" y="0"/>
                  </a:moveTo>
                  <a:lnTo>
                    <a:pt x="341135" y="0"/>
                  </a:lnTo>
                  <a:cubicBezTo>
                    <a:pt x="436596" y="0"/>
                    <a:pt x="513982" y="77386"/>
                    <a:pt x="513982" y="172847"/>
                  </a:cubicBezTo>
                  <a:lnTo>
                    <a:pt x="513982" y="322667"/>
                  </a:lnTo>
                  <a:cubicBezTo>
                    <a:pt x="513982" y="418128"/>
                    <a:pt x="436596" y="495514"/>
                    <a:pt x="341135" y="495514"/>
                  </a:cubicBezTo>
                  <a:lnTo>
                    <a:pt x="172847" y="495514"/>
                  </a:lnTo>
                  <a:cubicBezTo>
                    <a:pt x="77386" y="495514"/>
                    <a:pt x="0" y="418128"/>
                    <a:pt x="0" y="322667"/>
                  </a:cubicBezTo>
                  <a:lnTo>
                    <a:pt x="0" y="172847"/>
                  </a:lnTo>
                  <a:cubicBezTo>
                    <a:pt x="0" y="77386"/>
                    <a:pt x="77386" y="0"/>
                    <a:pt x="172847" y="0"/>
                  </a:cubicBezTo>
                  <a:close/>
                </a:path>
              </a:pathLst>
            </a:custGeom>
            <a:solidFill>
              <a:srgbClr val="8C52FF"/>
            </a:solidFill>
            <a:ln cap="rnd">
              <a:noFill/>
              <a:prstDash val="solid"/>
              <a:round/>
            </a:ln>
          </p:spPr>
        </p:sp>
        <p:sp>
          <p:nvSpPr>
            <p:cNvPr name="TextBox 18" id="18"/>
            <p:cNvSpPr txBox="true"/>
            <p:nvPr/>
          </p:nvSpPr>
          <p:spPr>
            <a:xfrm>
              <a:off x="0" y="0"/>
              <a:ext cx="513982" cy="495514"/>
            </a:xfrm>
            <a:prstGeom prst="rect">
              <a:avLst/>
            </a:prstGeom>
          </p:spPr>
          <p:txBody>
            <a:bodyPr anchor="ctr" rtlCol="false" tIns="50800" lIns="50800" bIns="50800" rIns="50800"/>
            <a:lstStyle/>
            <a:p>
              <a:pPr algn="ctr">
                <a:lnSpc>
                  <a:spcPts val="2160"/>
                </a:lnSpc>
              </a:pPr>
            </a:p>
          </p:txBody>
        </p:sp>
      </p:grpSp>
      <p:grpSp>
        <p:nvGrpSpPr>
          <p:cNvPr name="Group 19" id="19"/>
          <p:cNvGrpSpPr/>
          <p:nvPr/>
        </p:nvGrpSpPr>
        <p:grpSpPr>
          <a:xfrm rot="0">
            <a:off x="9535501" y="7901814"/>
            <a:ext cx="940601" cy="906804"/>
            <a:chOff x="0" y="0"/>
            <a:chExt cx="513982" cy="495514"/>
          </a:xfrm>
        </p:grpSpPr>
        <p:sp>
          <p:nvSpPr>
            <p:cNvPr name="Freeform 20" id="20"/>
            <p:cNvSpPr/>
            <p:nvPr/>
          </p:nvSpPr>
          <p:spPr>
            <a:xfrm flipH="false" flipV="false" rot="0">
              <a:off x="0" y="0"/>
              <a:ext cx="513982" cy="495514"/>
            </a:xfrm>
            <a:custGeom>
              <a:avLst/>
              <a:gdLst/>
              <a:ahLst/>
              <a:cxnLst/>
              <a:rect r="r" b="b" t="t" l="l"/>
              <a:pathLst>
                <a:path h="495514" w="513982">
                  <a:moveTo>
                    <a:pt x="172847" y="0"/>
                  </a:moveTo>
                  <a:lnTo>
                    <a:pt x="341135" y="0"/>
                  </a:lnTo>
                  <a:cubicBezTo>
                    <a:pt x="436596" y="0"/>
                    <a:pt x="513982" y="77386"/>
                    <a:pt x="513982" y="172847"/>
                  </a:cubicBezTo>
                  <a:lnTo>
                    <a:pt x="513982" y="322667"/>
                  </a:lnTo>
                  <a:cubicBezTo>
                    <a:pt x="513982" y="418128"/>
                    <a:pt x="436596" y="495514"/>
                    <a:pt x="341135" y="495514"/>
                  </a:cubicBezTo>
                  <a:lnTo>
                    <a:pt x="172847" y="495514"/>
                  </a:lnTo>
                  <a:cubicBezTo>
                    <a:pt x="77386" y="495514"/>
                    <a:pt x="0" y="418128"/>
                    <a:pt x="0" y="322667"/>
                  </a:cubicBezTo>
                  <a:lnTo>
                    <a:pt x="0" y="172847"/>
                  </a:lnTo>
                  <a:cubicBezTo>
                    <a:pt x="0" y="77386"/>
                    <a:pt x="77386" y="0"/>
                    <a:pt x="172847" y="0"/>
                  </a:cubicBezTo>
                  <a:close/>
                </a:path>
              </a:pathLst>
            </a:custGeom>
            <a:solidFill>
              <a:srgbClr val="8C52FF"/>
            </a:solidFill>
            <a:ln cap="rnd">
              <a:noFill/>
              <a:prstDash val="solid"/>
              <a:round/>
            </a:ln>
          </p:spPr>
        </p:sp>
        <p:sp>
          <p:nvSpPr>
            <p:cNvPr name="TextBox 21" id="21"/>
            <p:cNvSpPr txBox="true"/>
            <p:nvPr/>
          </p:nvSpPr>
          <p:spPr>
            <a:xfrm>
              <a:off x="0" y="0"/>
              <a:ext cx="513982" cy="495514"/>
            </a:xfrm>
            <a:prstGeom prst="rect">
              <a:avLst/>
            </a:prstGeom>
          </p:spPr>
          <p:txBody>
            <a:bodyPr anchor="ctr" rtlCol="false" tIns="50800" lIns="50800" bIns="50800" rIns="50800"/>
            <a:lstStyle/>
            <a:p>
              <a:pPr algn="ctr">
                <a:lnSpc>
                  <a:spcPts val="2160"/>
                </a:lnSpc>
              </a:pPr>
            </a:p>
          </p:txBody>
        </p:sp>
      </p:grpSp>
      <p:sp>
        <p:nvSpPr>
          <p:cNvPr name="TextBox 22" id="22"/>
          <p:cNvSpPr txBox="true"/>
          <p:nvPr/>
        </p:nvSpPr>
        <p:spPr>
          <a:xfrm rot="0">
            <a:off x="10874168" y="4545093"/>
            <a:ext cx="7413832" cy="1761525"/>
          </a:xfrm>
          <a:prstGeom prst="rect">
            <a:avLst/>
          </a:prstGeom>
        </p:spPr>
        <p:txBody>
          <a:bodyPr anchor="t" rtlCol="false" tIns="0" lIns="0" bIns="0" rIns="0">
            <a:spAutoFit/>
          </a:bodyPr>
          <a:lstStyle/>
          <a:p>
            <a:pPr>
              <a:lnSpc>
                <a:spcPts val="3098"/>
              </a:lnSpc>
            </a:pPr>
            <a:r>
              <a:rPr lang="en-US" sz="2065">
                <a:solidFill>
                  <a:srgbClr val="000000"/>
                </a:solidFill>
                <a:latin typeface="Montserrat Bold"/>
              </a:rPr>
              <a:t>Periksa keamanan situs</a:t>
            </a:r>
          </a:p>
          <a:p>
            <a:pPr>
              <a:lnSpc>
                <a:spcPts val="2198"/>
              </a:lnSpc>
            </a:pPr>
            <a:r>
              <a:rPr lang="en-US" sz="1465">
                <a:solidFill>
                  <a:srgbClr val="FFFFFF"/>
                </a:solidFill>
                <a:latin typeface="Montserrat"/>
              </a:rPr>
              <a:t>Untuk menjaga keamanan aplikasi website yang dimiliki, kamu perlu untuk memastikan bahwa halaman yang membangkitkan konten secara dinamis tidak mendukung tag yang tidak diinginkan, seperti filtering, validasi, hingga encoding.</a:t>
            </a:r>
          </a:p>
          <a:p>
            <a:pPr>
              <a:lnSpc>
                <a:spcPts val="2198"/>
              </a:lnSpc>
            </a:pPr>
          </a:p>
        </p:txBody>
      </p:sp>
      <p:sp>
        <p:nvSpPr>
          <p:cNvPr name="TextBox 23" id="23"/>
          <p:cNvSpPr txBox="true"/>
          <p:nvPr/>
        </p:nvSpPr>
        <p:spPr>
          <a:xfrm rot="0">
            <a:off x="10874168" y="6352937"/>
            <a:ext cx="6322074" cy="986789"/>
          </a:xfrm>
          <a:prstGeom prst="rect">
            <a:avLst/>
          </a:prstGeom>
        </p:spPr>
        <p:txBody>
          <a:bodyPr anchor="t" rtlCol="false" tIns="0" lIns="0" bIns="0" rIns="0">
            <a:spAutoFit/>
          </a:bodyPr>
          <a:lstStyle/>
          <a:p>
            <a:pPr>
              <a:lnSpc>
                <a:spcPts val="3300"/>
              </a:lnSpc>
            </a:pPr>
            <a:r>
              <a:rPr lang="en-US" sz="2200">
                <a:solidFill>
                  <a:srgbClr val="000000"/>
                </a:solidFill>
                <a:latin typeface="Montserrat Bold"/>
              </a:rPr>
              <a:t>Mengadopsi Crossing Boundaries Policy</a:t>
            </a:r>
          </a:p>
          <a:p>
            <a:pPr>
              <a:lnSpc>
                <a:spcPts val="2250"/>
              </a:lnSpc>
            </a:pPr>
            <a:r>
              <a:rPr lang="en-US" sz="1500">
                <a:solidFill>
                  <a:srgbClr val="FFFFFF"/>
                </a:solidFill>
                <a:latin typeface="Montserrat"/>
              </a:rPr>
              <a:t>Adanya</a:t>
            </a:r>
            <a:r>
              <a:rPr lang="en-US" sz="1500">
                <a:solidFill>
                  <a:srgbClr val="FFFFFF"/>
                </a:solidFill>
                <a:latin typeface="Montserrat Italics"/>
              </a:rPr>
              <a:t> crossing boundaries policy</a:t>
            </a:r>
            <a:r>
              <a:rPr lang="en-US" sz="1500">
                <a:solidFill>
                  <a:srgbClr val="FFFFFF"/>
                </a:solidFill>
                <a:latin typeface="Montserrat"/>
              </a:rPr>
              <a:t> memungkinkan pengguna untuk memasukkan informasi login sebagai bentuk otentikasi. </a:t>
            </a:r>
          </a:p>
        </p:txBody>
      </p:sp>
      <p:sp>
        <p:nvSpPr>
          <p:cNvPr name="TextBox 24" id="24"/>
          <p:cNvSpPr txBox="true"/>
          <p:nvPr/>
        </p:nvSpPr>
        <p:spPr>
          <a:xfrm rot="0">
            <a:off x="10874168" y="7794512"/>
            <a:ext cx="7187085" cy="1531716"/>
          </a:xfrm>
          <a:prstGeom prst="rect">
            <a:avLst/>
          </a:prstGeom>
        </p:spPr>
        <p:txBody>
          <a:bodyPr anchor="t" rtlCol="false" tIns="0" lIns="0" bIns="0" rIns="0">
            <a:spAutoFit/>
          </a:bodyPr>
          <a:lstStyle/>
          <a:p>
            <a:pPr>
              <a:lnSpc>
                <a:spcPts val="2762"/>
              </a:lnSpc>
            </a:pPr>
            <a:r>
              <a:rPr lang="en-US" sz="1841">
                <a:solidFill>
                  <a:srgbClr val="000000"/>
                </a:solidFill>
                <a:latin typeface="Montserrat Bold"/>
              </a:rPr>
              <a:t>Menambahkan SDL</a:t>
            </a:r>
          </a:p>
          <a:p>
            <a:pPr>
              <a:lnSpc>
                <a:spcPts val="1880"/>
              </a:lnSpc>
            </a:pPr>
            <a:r>
              <a:rPr lang="en-US" sz="1253">
                <a:solidFill>
                  <a:srgbClr val="FFFFFF"/>
                </a:solidFill>
                <a:latin typeface="Montserrat"/>
              </a:rPr>
              <a:t>SDL adalah kepanjangan dari Security Development Lifecycle. Dengan menambahkan SDL, aplikasi web dapat membatasi jumlah kesalahan coding dan pelanggaran keamanan. Tidak hanya itu, SDL juga bisa membantu pengembang untuk membangun perangkat lunak yang aman dan terhindar dari serangan XSS</a:t>
            </a:r>
          </a:p>
          <a:p>
            <a:pPr>
              <a:lnSpc>
                <a:spcPts val="1880"/>
              </a:lnSpc>
            </a:pPr>
          </a:p>
        </p:txBody>
      </p:sp>
      <p:sp>
        <p:nvSpPr>
          <p:cNvPr name="TextBox 25" id="25"/>
          <p:cNvSpPr txBox="true"/>
          <p:nvPr/>
        </p:nvSpPr>
        <p:spPr>
          <a:xfrm rot="0">
            <a:off x="9650560" y="5193297"/>
            <a:ext cx="710483" cy="396133"/>
          </a:xfrm>
          <a:prstGeom prst="rect">
            <a:avLst/>
          </a:prstGeom>
        </p:spPr>
        <p:txBody>
          <a:bodyPr anchor="t" rtlCol="false" tIns="0" lIns="0" bIns="0" rIns="0">
            <a:spAutoFit/>
          </a:bodyPr>
          <a:lstStyle/>
          <a:p>
            <a:pPr algn="ctr">
              <a:lnSpc>
                <a:spcPts val="3362"/>
              </a:lnSpc>
            </a:pPr>
            <a:r>
              <a:rPr lang="en-US" sz="2401">
                <a:solidFill>
                  <a:srgbClr val="FFFFFF"/>
                </a:solidFill>
                <a:latin typeface="Montserrat Bold"/>
              </a:rPr>
              <a:t>01</a:t>
            </a:r>
          </a:p>
        </p:txBody>
      </p:sp>
      <p:sp>
        <p:nvSpPr>
          <p:cNvPr name="TextBox 26" id="26"/>
          <p:cNvSpPr txBox="true"/>
          <p:nvPr/>
        </p:nvSpPr>
        <p:spPr>
          <a:xfrm rot="0">
            <a:off x="9660085" y="6696216"/>
            <a:ext cx="710483" cy="396133"/>
          </a:xfrm>
          <a:prstGeom prst="rect">
            <a:avLst/>
          </a:prstGeom>
        </p:spPr>
        <p:txBody>
          <a:bodyPr anchor="t" rtlCol="false" tIns="0" lIns="0" bIns="0" rIns="0">
            <a:spAutoFit/>
          </a:bodyPr>
          <a:lstStyle/>
          <a:p>
            <a:pPr algn="ctr">
              <a:lnSpc>
                <a:spcPts val="3362"/>
              </a:lnSpc>
            </a:pPr>
            <a:r>
              <a:rPr lang="en-US" sz="2401">
                <a:solidFill>
                  <a:srgbClr val="FFFFFF"/>
                </a:solidFill>
                <a:latin typeface="Montserrat Bold"/>
              </a:rPr>
              <a:t>02</a:t>
            </a:r>
          </a:p>
        </p:txBody>
      </p:sp>
      <p:sp>
        <p:nvSpPr>
          <p:cNvPr name="TextBox 27" id="27"/>
          <p:cNvSpPr txBox="true"/>
          <p:nvPr/>
        </p:nvSpPr>
        <p:spPr>
          <a:xfrm rot="0">
            <a:off x="9669610" y="8192812"/>
            <a:ext cx="710483" cy="396133"/>
          </a:xfrm>
          <a:prstGeom prst="rect">
            <a:avLst/>
          </a:prstGeom>
        </p:spPr>
        <p:txBody>
          <a:bodyPr anchor="t" rtlCol="false" tIns="0" lIns="0" bIns="0" rIns="0">
            <a:spAutoFit/>
          </a:bodyPr>
          <a:lstStyle/>
          <a:p>
            <a:pPr algn="ctr">
              <a:lnSpc>
                <a:spcPts val="3362"/>
              </a:lnSpc>
            </a:pPr>
            <a:r>
              <a:rPr lang="en-US" sz="2401">
                <a:solidFill>
                  <a:srgbClr val="FFFFFF"/>
                </a:solidFill>
                <a:latin typeface="Montserrat Bold"/>
              </a:rPr>
              <a:t>03</a:t>
            </a:r>
          </a:p>
        </p:txBody>
      </p:sp>
      <p:sp>
        <p:nvSpPr>
          <p:cNvPr name="Freeform 28" id="28"/>
          <p:cNvSpPr/>
          <p:nvPr/>
        </p:nvSpPr>
        <p:spPr>
          <a:xfrm flipH="false" flipV="false" rot="0">
            <a:off x="14990261" y="-379305"/>
            <a:ext cx="2550181" cy="2534910"/>
          </a:xfrm>
          <a:custGeom>
            <a:avLst/>
            <a:gdLst/>
            <a:ahLst/>
            <a:cxnLst/>
            <a:rect r="r" b="b" t="t" l="l"/>
            <a:pathLst>
              <a:path h="2534910" w="2550181">
                <a:moveTo>
                  <a:pt x="0" y="0"/>
                </a:moveTo>
                <a:lnTo>
                  <a:pt x="2550181" y="0"/>
                </a:lnTo>
                <a:lnTo>
                  <a:pt x="2550181" y="2534910"/>
                </a:lnTo>
                <a:lnTo>
                  <a:pt x="0" y="2534910"/>
                </a:lnTo>
                <a:lnTo>
                  <a:pt x="0" y="0"/>
                </a:lnTo>
                <a:close/>
              </a:path>
            </a:pathLst>
          </a:custGeom>
          <a:blipFill>
            <a:blip r:embed="rId5"/>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4AAD">
                <a:alpha val="100000"/>
              </a:srgbClr>
            </a:gs>
            <a:gs pos="100000">
              <a:srgbClr val="CB6CE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28700" y="5143500"/>
            <a:ext cx="16230600" cy="4502503"/>
            <a:chOff x="0" y="0"/>
            <a:chExt cx="1971813" cy="546997"/>
          </a:xfrm>
        </p:grpSpPr>
        <p:sp>
          <p:nvSpPr>
            <p:cNvPr name="Freeform 3" id="3"/>
            <p:cNvSpPr/>
            <p:nvPr/>
          </p:nvSpPr>
          <p:spPr>
            <a:xfrm flipH="false" flipV="false" rot="0">
              <a:off x="0" y="0"/>
              <a:ext cx="1971813" cy="546997"/>
            </a:xfrm>
            <a:custGeom>
              <a:avLst/>
              <a:gdLst/>
              <a:ahLst/>
              <a:cxnLst/>
              <a:rect r="r" b="b" t="t" l="l"/>
              <a:pathLst>
                <a:path h="546997" w="1971813">
                  <a:moveTo>
                    <a:pt x="24327" y="0"/>
                  </a:moveTo>
                  <a:lnTo>
                    <a:pt x="1947486" y="0"/>
                  </a:lnTo>
                  <a:cubicBezTo>
                    <a:pt x="1960921" y="0"/>
                    <a:pt x="1971813" y="10891"/>
                    <a:pt x="1971813" y="24327"/>
                  </a:cubicBezTo>
                  <a:lnTo>
                    <a:pt x="1971813" y="522670"/>
                  </a:lnTo>
                  <a:cubicBezTo>
                    <a:pt x="1971813" y="536106"/>
                    <a:pt x="1960921" y="546997"/>
                    <a:pt x="1947486" y="546997"/>
                  </a:cubicBezTo>
                  <a:lnTo>
                    <a:pt x="24327" y="546997"/>
                  </a:lnTo>
                  <a:cubicBezTo>
                    <a:pt x="10891" y="546997"/>
                    <a:pt x="0" y="536106"/>
                    <a:pt x="0" y="522670"/>
                  </a:cubicBezTo>
                  <a:lnTo>
                    <a:pt x="0" y="24327"/>
                  </a:lnTo>
                  <a:cubicBezTo>
                    <a:pt x="0" y="10891"/>
                    <a:pt x="10891" y="0"/>
                    <a:pt x="24327" y="0"/>
                  </a:cubicBezTo>
                  <a:close/>
                </a:path>
              </a:pathLst>
            </a:custGeom>
            <a:solidFill>
              <a:srgbClr val="8C52FF"/>
            </a:solidFill>
          </p:spPr>
        </p:sp>
        <p:sp>
          <p:nvSpPr>
            <p:cNvPr name="TextBox 4" id="4"/>
            <p:cNvSpPr txBox="true"/>
            <p:nvPr/>
          </p:nvSpPr>
          <p:spPr>
            <a:xfrm>
              <a:off x="0" y="-38100"/>
              <a:ext cx="1971813" cy="585097"/>
            </a:xfrm>
            <a:prstGeom prst="rect">
              <a:avLst/>
            </a:prstGeom>
          </p:spPr>
          <p:txBody>
            <a:bodyPr anchor="ctr" rtlCol="false" tIns="50800" lIns="50800" bIns="50800" rIns="50800"/>
            <a:lstStyle/>
            <a:p>
              <a:pPr algn="ctr">
                <a:lnSpc>
                  <a:spcPts val="2213"/>
                </a:lnSpc>
              </a:pPr>
            </a:p>
          </p:txBody>
        </p:sp>
      </p:grpSp>
      <p:grpSp>
        <p:nvGrpSpPr>
          <p:cNvPr name="Group 5" id="5"/>
          <p:cNvGrpSpPr/>
          <p:nvPr/>
        </p:nvGrpSpPr>
        <p:grpSpPr>
          <a:xfrm rot="0">
            <a:off x="3398111" y="2798620"/>
            <a:ext cx="11724399" cy="4689760"/>
            <a:chOff x="0" y="0"/>
            <a:chExt cx="6350000" cy="2540000"/>
          </a:xfrm>
        </p:grpSpPr>
        <p:sp>
          <p:nvSpPr>
            <p:cNvPr name="Freeform 6" id="6"/>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2"/>
              <a:stretch>
                <a:fillRect l="0" t="-33281" r="0" b="-33281"/>
              </a:stretch>
            </a:blipFill>
          </p:spPr>
        </p:sp>
      </p:grpSp>
      <p:sp>
        <p:nvSpPr>
          <p:cNvPr name="TextBox 7" id="7"/>
          <p:cNvSpPr txBox="true"/>
          <p:nvPr/>
        </p:nvSpPr>
        <p:spPr>
          <a:xfrm rot="0">
            <a:off x="4537439" y="1380020"/>
            <a:ext cx="9445743" cy="1029335"/>
          </a:xfrm>
          <a:prstGeom prst="rect">
            <a:avLst/>
          </a:prstGeom>
        </p:spPr>
        <p:txBody>
          <a:bodyPr anchor="t" rtlCol="false" tIns="0" lIns="0" bIns="0" rIns="0">
            <a:spAutoFit/>
          </a:bodyPr>
          <a:lstStyle/>
          <a:p>
            <a:pPr algn="ctr">
              <a:lnSpc>
                <a:spcPts val="7419"/>
              </a:lnSpc>
            </a:pPr>
            <a:r>
              <a:rPr lang="en-US" sz="6999">
                <a:solidFill>
                  <a:srgbClr val="000000"/>
                </a:solidFill>
                <a:latin typeface="Poppins Bold"/>
              </a:rPr>
              <a:t>KESIMPULAN</a:t>
            </a:r>
          </a:p>
        </p:txBody>
      </p:sp>
      <p:sp>
        <p:nvSpPr>
          <p:cNvPr name="Freeform 8" id="8"/>
          <p:cNvSpPr/>
          <p:nvPr/>
        </p:nvSpPr>
        <p:spPr>
          <a:xfrm flipH="false" flipV="false" rot="0">
            <a:off x="942559" y="1028700"/>
            <a:ext cx="1180518" cy="365961"/>
          </a:xfrm>
          <a:custGeom>
            <a:avLst/>
            <a:gdLst/>
            <a:ahLst/>
            <a:cxnLst/>
            <a:rect r="r" b="b" t="t" l="l"/>
            <a:pathLst>
              <a:path h="365961" w="1180518">
                <a:moveTo>
                  <a:pt x="0" y="0"/>
                </a:moveTo>
                <a:lnTo>
                  <a:pt x="1180519" y="0"/>
                </a:lnTo>
                <a:lnTo>
                  <a:pt x="1180519"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2173509" y="7907480"/>
            <a:ext cx="14173603" cy="1504949"/>
          </a:xfrm>
          <a:prstGeom prst="rect">
            <a:avLst/>
          </a:prstGeom>
        </p:spPr>
        <p:txBody>
          <a:bodyPr anchor="t" rtlCol="false" tIns="0" lIns="0" bIns="0" rIns="0">
            <a:spAutoFit/>
          </a:bodyPr>
          <a:lstStyle/>
          <a:p>
            <a:pPr algn="ctr">
              <a:lnSpc>
                <a:spcPts val="3000"/>
              </a:lnSpc>
            </a:pPr>
            <a:r>
              <a:rPr lang="en-US" sz="2000">
                <a:solidFill>
                  <a:srgbClr val="FFFFFF"/>
                </a:solidFill>
                <a:latin typeface="Montserrat"/>
              </a:rPr>
              <a:t>XSS (Cross Site Scripting) adalah eksploitasi keamanan di mana penyerang menempatkan malicious client-end code ke laman web. Tujuan dari serangan XSS adalah mengambil data penting, mengambil cookie dari user atau mengirimkan suatu program yang dapat merusak user, namun seakan-akan penyebabnya adalah dari web itu sendiri.</a:t>
            </a:r>
          </a:p>
        </p:txBody>
      </p:sp>
      <p:grpSp>
        <p:nvGrpSpPr>
          <p:cNvPr name="Group 10" id="10"/>
          <p:cNvGrpSpPr/>
          <p:nvPr/>
        </p:nvGrpSpPr>
        <p:grpSpPr>
          <a:xfrm rot="0">
            <a:off x="5190044" y="1141729"/>
            <a:ext cx="1267494" cy="126749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5494050" y="-411808"/>
            <a:ext cx="2550181" cy="2534910"/>
          </a:xfrm>
          <a:custGeom>
            <a:avLst/>
            <a:gdLst/>
            <a:ahLst/>
            <a:cxnLst/>
            <a:rect r="r" b="b" t="t" l="l"/>
            <a:pathLst>
              <a:path h="2534910" w="2550181">
                <a:moveTo>
                  <a:pt x="0" y="0"/>
                </a:moveTo>
                <a:lnTo>
                  <a:pt x="2550181" y="0"/>
                </a:lnTo>
                <a:lnTo>
                  <a:pt x="2550181" y="2534911"/>
                </a:lnTo>
                <a:lnTo>
                  <a:pt x="0" y="2534911"/>
                </a:lnTo>
                <a:lnTo>
                  <a:pt x="0" y="0"/>
                </a:lnTo>
                <a:close/>
              </a:path>
            </a:pathLst>
          </a:custGeom>
          <a:blipFill>
            <a:blip r:embed="rId5"/>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4350" y="0"/>
            <a:ext cx="7092363" cy="10287000"/>
            <a:chOff x="0" y="0"/>
            <a:chExt cx="812800" cy="1178912"/>
          </a:xfrm>
        </p:grpSpPr>
        <p:sp>
          <p:nvSpPr>
            <p:cNvPr name="Freeform 3" id="3"/>
            <p:cNvSpPr/>
            <p:nvPr/>
          </p:nvSpPr>
          <p:spPr>
            <a:xfrm flipH="false" flipV="false" rot="0">
              <a:off x="0" y="0"/>
              <a:ext cx="812800" cy="1178912"/>
            </a:xfrm>
            <a:custGeom>
              <a:avLst/>
              <a:gdLst/>
              <a:ahLst/>
              <a:cxnLst/>
              <a:rect r="r" b="b" t="t" l="l"/>
              <a:pathLst>
                <a:path h="1178912" w="812800">
                  <a:moveTo>
                    <a:pt x="0" y="0"/>
                  </a:moveTo>
                  <a:lnTo>
                    <a:pt x="812800" y="0"/>
                  </a:lnTo>
                  <a:lnTo>
                    <a:pt x="812800" y="1178912"/>
                  </a:lnTo>
                  <a:lnTo>
                    <a:pt x="0" y="1178912"/>
                  </a:lnTo>
                  <a:close/>
                </a:path>
              </a:pathLst>
            </a:custGeom>
            <a:gradFill rotWithShape="true">
              <a:gsLst>
                <a:gs pos="0">
                  <a:srgbClr val="004AAD">
                    <a:alpha val="100000"/>
                  </a:srgbClr>
                </a:gs>
                <a:gs pos="100000">
                  <a:srgbClr val="CB6CE6">
                    <a:alpha val="100000"/>
                  </a:srgbClr>
                </a:gs>
              </a:gsLst>
              <a:lin ang="0"/>
            </a:gradFill>
          </p:spPr>
        </p:sp>
        <p:sp>
          <p:nvSpPr>
            <p:cNvPr name="TextBox 4" id="4"/>
            <p:cNvSpPr txBox="true"/>
            <p:nvPr/>
          </p:nvSpPr>
          <p:spPr>
            <a:xfrm>
              <a:off x="0" y="-38100"/>
              <a:ext cx="812800" cy="121701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35475" y="1283046"/>
            <a:ext cx="7624210" cy="7879400"/>
            <a:chOff x="0" y="0"/>
            <a:chExt cx="6362700" cy="6575666"/>
          </a:xfrm>
        </p:grpSpPr>
        <p:sp>
          <p:nvSpPr>
            <p:cNvPr name="Freeform 6" id="6"/>
            <p:cNvSpPr/>
            <p:nvPr/>
          </p:nvSpPr>
          <p:spPr>
            <a:xfrm flipH="false" flipV="false" rot="0">
              <a:off x="6350" y="6350"/>
              <a:ext cx="6350013" cy="6562979"/>
            </a:xfrm>
            <a:custGeom>
              <a:avLst/>
              <a:gdLst/>
              <a:ahLst/>
              <a:cxnLst/>
              <a:rect r="r" b="b" t="t" l="l"/>
              <a:pathLst>
                <a:path h="6562979" w="6350013">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2"/>
              <a:stretch>
                <a:fillRect l="-27563" t="0" r="-27563" b="0"/>
              </a:stretch>
            </a:blipFill>
          </p:spPr>
        </p:sp>
      </p:grpSp>
      <p:sp>
        <p:nvSpPr>
          <p:cNvPr name="TextBox 7" id="7"/>
          <p:cNvSpPr txBox="true"/>
          <p:nvPr/>
        </p:nvSpPr>
        <p:spPr>
          <a:xfrm rot="0">
            <a:off x="10264161" y="2834747"/>
            <a:ext cx="6995139" cy="3305351"/>
          </a:xfrm>
          <a:prstGeom prst="rect">
            <a:avLst/>
          </a:prstGeom>
        </p:spPr>
        <p:txBody>
          <a:bodyPr anchor="t" rtlCol="false" tIns="0" lIns="0" bIns="0" rIns="0">
            <a:spAutoFit/>
          </a:bodyPr>
          <a:lstStyle/>
          <a:p>
            <a:pPr>
              <a:lnSpc>
                <a:spcPts val="12495"/>
              </a:lnSpc>
            </a:pPr>
            <a:r>
              <a:rPr lang="en-US" sz="11787">
                <a:solidFill>
                  <a:srgbClr val="000000"/>
                </a:solidFill>
                <a:latin typeface="Poppins Bold"/>
              </a:rPr>
              <a:t>TERIMA KASIH</a:t>
            </a:r>
          </a:p>
        </p:txBody>
      </p:sp>
      <p:grpSp>
        <p:nvGrpSpPr>
          <p:cNvPr name="Group 8" id="8"/>
          <p:cNvGrpSpPr/>
          <p:nvPr/>
        </p:nvGrpSpPr>
        <p:grpSpPr>
          <a:xfrm rot="0">
            <a:off x="9738478" y="2834260"/>
            <a:ext cx="1629350" cy="162935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4AAD">
                    <a:alpha val="32000"/>
                  </a:srgbClr>
                </a:gs>
                <a:gs pos="100000">
                  <a:srgbClr val="CB6CE6">
                    <a:alpha val="32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6078782" y="1010187"/>
            <a:ext cx="1180518" cy="365961"/>
          </a:xfrm>
          <a:custGeom>
            <a:avLst/>
            <a:gdLst/>
            <a:ahLst/>
            <a:cxnLst/>
            <a:rect r="r" b="b" t="t" l="l"/>
            <a:pathLst>
              <a:path h="365961" w="1180518">
                <a:moveTo>
                  <a:pt x="0" y="0"/>
                </a:moveTo>
                <a:lnTo>
                  <a:pt x="1180518" y="0"/>
                </a:lnTo>
                <a:lnTo>
                  <a:pt x="1180518" y="365961"/>
                </a:lnTo>
                <a:lnTo>
                  <a:pt x="0" y="3659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p:nvPr/>
        </p:nvGrpSpPr>
        <p:grpSpPr>
          <a:xfrm rot="0">
            <a:off x="9955314" y="6702073"/>
            <a:ext cx="5929254" cy="940811"/>
            <a:chOff x="0" y="0"/>
            <a:chExt cx="1561614" cy="247786"/>
          </a:xfrm>
        </p:grpSpPr>
        <p:sp>
          <p:nvSpPr>
            <p:cNvPr name="Freeform 13" id="13"/>
            <p:cNvSpPr/>
            <p:nvPr/>
          </p:nvSpPr>
          <p:spPr>
            <a:xfrm flipH="false" flipV="false" rot="0">
              <a:off x="0" y="0"/>
              <a:ext cx="1561614" cy="247786"/>
            </a:xfrm>
            <a:custGeom>
              <a:avLst/>
              <a:gdLst/>
              <a:ahLst/>
              <a:cxnLst/>
              <a:rect r="r" b="b" t="t" l="l"/>
              <a:pathLst>
                <a:path h="247786" w="1561614">
                  <a:moveTo>
                    <a:pt x="66591" y="0"/>
                  </a:moveTo>
                  <a:lnTo>
                    <a:pt x="1495023" y="0"/>
                  </a:lnTo>
                  <a:cubicBezTo>
                    <a:pt x="1531800" y="0"/>
                    <a:pt x="1561614" y="29814"/>
                    <a:pt x="1561614" y="66591"/>
                  </a:cubicBezTo>
                  <a:lnTo>
                    <a:pt x="1561614" y="181194"/>
                  </a:lnTo>
                  <a:cubicBezTo>
                    <a:pt x="1561614" y="198855"/>
                    <a:pt x="1554599" y="215793"/>
                    <a:pt x="1542110" y="228281"/>
                  </a:cubicBezTo>
                  <a:cubicBezTo>
                    <a:pt x="1529622" y="240770"/>
                    <a:pt x="1512684" y="247786"/>
                    <a:pt x="1495023" y="247786"/>
                  </a:cubicBezTo>
                  <a:lnTo>
                    <a:pt x="66591" y="247786"/>
                  </a:lnTo>
                  <a:cubicBezTo>
                    <a:pt x="48930" y="247786"/>
                    <a:pt x="31993" y="240770"/>
                    <a:pt x="19504" y="228281"/>
                  </a:cubicBezTo>
                  <a:cubicBezTo>
                    <a:pt x="7016" y="215793"/>
                    <a:pt x="0" y="198855"/>
                    <a:pt x="0" y="181194"/>
                  </a:cubicBezTo>
                  <a:lnTo>
                    <a:pt x="0" y="66591"/>
                  </a:lnTo>
                  <a:cubicBezTo>
                    <a:pt x="0" y="48930"/>
                    <a:pt x="7016" y="31993"/>
                    <a:pt x="19504" y="19504"/>
                  </a:cubicBezTo>
                  <a:cubicBezTo>
                    <a:pt x="31993" y="7016"/>
                    <a:pt x="48930" y="0"/>
                    <a:pt x="66591" y="0"/>
                  </a:cubicBezTo>
                  <a:close/>
                </a:path>
              </a:pathLst>
            </a:custGeom>
            <a:solidFill>
              <a:srgbClr val="000000">
                <a:alpha val="0"/>
              </a:srgbClr>
            </a:solidFill>
            <a:ln w="38100" cap="rnd">
              <a:gradFill>
                <a:gsLst>
                  <a:gs pos="0">
                    <a:srgbClr val="004AAD">
                      <a:alpha val="100000"/>
                    </a:srgbClr>
                  </a:gs>
                  <a:gs pos="100000">
                    <a:srgbClr val="CB6CE6">
                      <a:alpha val="100000"/>
                    </a:srgbClr>
                  </a:gs>
                </a:gsLst>
                <a:lin ang="0"/>
              </a:gradFill>
              <a:prstDash val="solid"/>
              <a:round/>
            </a:ln>
          </p:spPr>
        </p:sp>
        <p:sp>
          <p:nvSpPr>
            <p:cNvPr name="TextBox 14" id="14"/>
            <p:cNvSpPr txBox="true"/>
            <p:nvPr/>
          </p:nvSpPr>
          <p:spPr>
            <a:xfrm>
              <a:off x="0" y="-38100"/>
              <a:ext cx="1561614" cy="285886"/>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9955314" y="6910541"/>
            <a:ext cx="5805622" cy="447675"/>
          </a:xfrm>
          <a:prstGeom prst="rect">
            <a:avLst/>
          </a:prstGeom>
        </p:spPr>
        <p:txBody>
          <a:bodyPr anchor="t" rtlCol="false" tIns="0" lIns="0" bIns="0" rIns="0">
            <a:spAutoFit/>
          </a:bodyPr>
          <a:lstStyle/>
          <a:p>
            <a:pPr algn="ctr">
              <a:lnSpc>
                <a:spcPts val="3824"/>
              </a:lnSpc>
            </a:pPr>
            <a:r>
              <a:rPr lang="en-US" sz="2499" spc="117">
                <a:solidFill>
                  <a:srgbClr val="000000"/>
                </a:solidFill>
                <a:latin typeface="Montserrat Bold"/>
              </a:rPr>
              <a:t>PEMATERI NS4-DEV</a:t>
            </a:r>
          </a:p>
        </p:txBody>
      </p:sp>
      <p:sp>
        <p:nvSpPr>
          <p:cNvPr name="Freeform 16" id="16"/>
          <p:cNvSpPr/>
          <p:nvPr/>
        </p:nvSpPr>
        <p:spPr>
          <a:xfrm flipH="false" flipV="false" rot="0">
            <a:off x="250368" y="-541818"/>
            <a:ext cx="2550181" cy="2534910"/>
          </a:xfrm>
          <a:custGeom>
            <a:avLst/>
            <a:gdLst/>
            <a:ahLst/>
            <a:cxnLst/>
            <a:rect r="r" b="b" t="t" l="l"/>
            <a:pathLst>
              <a:path h="2534910" w="2550181">
                <a:moveTo>
                  <a:pt x="0" y="0"/>
                </a:moveTo>
                <a:lnTo>
                  <a:pt x="2550181" y="0"/>
                </a:lnTo>
                <a:lnTo>
                  <a:pt x="2550181" y="2534911"/>
                </a:lnTo>
                <a:lnTo>
                  <a:pt x="0" y="2534911"/>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DAGC8pmm1EU</dc:identifier>
  <dcterms:modified xsi:type="dcterms:W3CDTF">2011-08-01T06:04:30Z</dcterms:modified>
  <cp:revision>1</cp:revision>
  <dc:title>Biru Gradasi Modern Teknologi Informasi Dan Komunikasi Presentasi</dc:title>
</cp:coreProperties>
</file>

<file path=docProps/thumbnail.jpeg>
</file>